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7" r:id="rId6"/>
    <p:sldId id="258" r:id="rId7"/>
    <p:sldId id="262" r:id="rId8"/>
    <p:sldId id="260" r:id="rId9"/>
    <p:sldId id="265" r:id="rId10"/>
    <p:sldId id="266" r:id="rId11"/>
    <p:sldId id="263" r:id="rId12"/>
    <p:sldId id="26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0704" autoAdjust="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12/2/2022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12/2/2022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16040" y="4434840"/>
            <a:ext cx="4941771" cy="1122202"/>
          </a:xfrm>
        </p:spPr>
        <p:txBody>
          <a:bodyPr anchor="b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786F69D-D4FA-4075-A7EC-8D31A184F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6988B2D-0240-4256-8268-4B9FF1E72363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EEAAE1-3D04-41C3-B2D2-B3BEF34C3B2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156CA116-0F6E-4EE9-B34F-03BA07161A7A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838200" y="2111375"/>
            <a:ext cx="10515600" cy="3744913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11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aphic 10">
            <a:extLst>
              <a:ext uri="{FF2B5EF4-FFF2-40B4-BE49-F238E27FC236}">
                <a16:creationId xmlns:a16="http://schemas.microsoft.com/office/drawing/2014/main" id="{9D2AF524-D4B4-4A3A-9CE4-EDAFE1D5A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13884" y="0"/>
            <a:ext cx="10078116" cy="6858000"/>
          </a:xfrm>
          <a:custGeom>
            <a:avLst/>
            <a:gdLst>
              <a:gd name="connsiteX0" fmla="*/ 3793236 w 10078116"/>
              <a:gd name="connsiteY0" fmla="*/ 6858000 h 6858000"/>
              <a:gd name="connsiteX1" fmla="*/ 0 w 10078116"/>
              <a:gd name="connsiteY1" fmla="*/ 0 h 6858000"/>
              <a:gd name="connsiteX2" fmla="*/ 10078116 w 10078116"/>
              <a:gd name="connsiteY2" fmla="*/ 0 h 6858000"/>
              <a:gd name="connsiteX3" fmla="*/ 10078116 w 100781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78116" h="6858000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987A5-99A6-4B33-BAAF-531596353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09419"/>
            <a:ext cx="4082142" cy="585788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BABF6CA-407C-4BF0-8234-1321A676E7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76D8129B-5B68-421C-968C-3663C86EFC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2131" y="2584097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6C741DCA-8EBD-44F5-9D38-E938A628AD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8556" y="366042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5C43C6B1-A1BD-4A90-8B4B-F361C1BEDD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2756" y="4736748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0C66E1BD-33F0-4B94-BF94-CD4698F85C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1536" y="1613528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2D4661B1-6559-407A-9AEC-A46A0570AE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6029" y="268256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6" name="Text Placeholder 15">
            <a:extLst>
              <a:ext uri="{FF2B5EF4-FFF2-40B4-BE49-F238E27FC236}">
                <a16:creationId xmlns:a16="http://schemas.microsoft.com/office/drawing/2014/main" id="{DCC983F7-6A25-42C0-811C-EA32138C5B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76938" y="375539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E83DA0EB-27DD-416A-8DA5-4AFDC8587E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5280" y="4824430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DC36F-5D3E-439D-80B5-32633FC3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10A8A-CEC9-4787-A745-C28DD96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2BD04-8F01-472A-9456-4702A22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3795F91-C721-4363-956D-756673AE7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3515" y="502393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AC14461-E27D-413D-B31A-47B74646A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759917" y="3948451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6AEA4C-7710-4829-BA87-8DD77F159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173453" y="2872686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D473E-6203-491C-87AC-54AC0AB23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86263" y="179608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259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892177"/>
            <a:ext cx="8421688" cy="1325563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76936"/>
            <a:ext cx="3924300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700" y="3834606"/>
            <a:ext cx="3924300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76936"/>
            <a:ext cx="3943627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10173" y="3834606"/>
            <a:ext cx="3943627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E24E1DB-1F20-4C28-8069-D9219D1F8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368030" cy="391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43104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3104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47665" y="2776936"/>
            <a:ext cx="2896671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7665" y="3834606"/>
            <a:ext cx="2896671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6421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066421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2368EF4-1233-48C7-8DB5-75844BFCD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238376" cy="3105150"/>
            <a:chOff x="0" y="0"/>
            <a:chExt cx="2238376" cy="310515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63D7850-C2A6-43CE-BBE4-8E81A0A593BF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BAD3E03-2E3B-440C-9105-6F9D33006D6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88967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768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74AA03A-263D-4B5F-B05B-7D6923A9A4D3}"/>
              </a:ext>
            </a:extLst>
          </p:cNvPr>
          <p:cNvGrpSpPr/>
          <p:nvPr userDrawn="1"/>
        </p:nvGrpSpPr>
        <p:grpSpPr>
          <a:xfrm>
            <a:off x="0" y="0"/>
            <a:ext cx="4762501" cy="5186363"/>
            <a:chOff x="0" y="0"/>
            <a:chExt cx="4762501" cy="518636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768C87F-B9C3-4DFF-8454-F3F52CE4346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Date Placeholder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" name="Slide Number Placeholder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3238103"/>
            <a:ext cx="4179570" cy="1371997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4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9" name="Date Placeholder 6">
            <a:extLst>
              <a:ext uri="{FF2B5EF4-FFF2-40B4-BE49-F238E27FC236}">
                <a16:creationId xmlns:a16="http://schemas.microsoft.com/office/drawing/2014/main" id="{BF358517-D7B7-40D0-A9D0-B650C808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7200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5488815" y="0"/>
            <a:ext cx="670318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924175"/>
            <a:ext cx="2895600" cy="25193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F5093-3C53-4152-B8FE-0522E079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500" y="6356350"/>
            <a:ext cx="9851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0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EBF9-6826-475B-8079-C11128991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219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726A3-DF54-47D2-8C3A-34FD43A19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D125A-4493-4967-9146-841D0EF3B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A1CF8B-3479-49A3-A30E-2F2ECE962075}"/>
              </a:ext>
            </a:extLst>
          </p:cNvPr>
          <p:cNvGrpSpPr/>
          <p:nvPr userDrawn="1"/>
        </p:nvGrpSpPr>
        <p:grpSpPr>
          <a:xfrm>
            <a:off x="6953250" y="-25401"/>
            <a:ext cx="5238750" cy="6902451"/>
            <a:chOff x="6953250" y="-25401"/>
            <a:chExt cx="5238750" cy="690245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9FBD260-5143-4B12-B9F8-33E48D548909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/>
            <p:nvPr userDrawn="1"/>
          </p:nvCxnSpPr>
          <p:spPr>
            <a:xfrm flipH="1">
              <a:off x="6953250" y="-25401"/>
              <a:ext cx="3790950" cy="69024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2148840"/>
            <a:ext cx="4179570" cy="171553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1350" y="3962003"/>
            <a:ext cx="4179570" cy="365125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05D2CCB-CCFC-4A8A-ADA9-C1E4D13B96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51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08AF2DB4-A973-4307-B59C-6058A138835C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111608"/>
            <a:ext cx="10515600" cy="3744912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277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7449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AEE644D4-F9A4-4237-BD5C-4B97ABA93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581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7724" y="2809875"/>
            <a:ext cx="6696075" cy="1909763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04828DA-5EC5-4A00-9A7B-CD9668EF24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725" y="5028803"/>
            <a:ext cx="6696074" cy="365125"/>
          </a:xfrm>
        </p:spPr>
        <p:txBody>
          <a:bodyPr anchor="b">
            <a:normAutofit/>
          </a:bodyPr>
          <a:lstStyle>
            <a:lvl1pPr marL="0" indent="0" algn="l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303E9A-96BC-4283-A6E1-5948AEB119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76774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A19C49-052B-4D3E-B227-1D787463C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3699" y="6356350"/>
            <a:ext cx="2543175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E724A-95F0-41B6-A77E-EDD067272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58350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AC7E4E-FE06-4E90-8107-6B543E551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2209800" y="0"/>
            <a:ext cx="24384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065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7181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28568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87181" y="5464114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6914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578300" y="5084524"/>
            <a:ext cx="233081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36913" y="5478796"/>
            <a:ext cx="1855949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757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068964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27577" y="5478796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4745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488845" y="5084524"/>
            <a:ext cx="231770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7458" y="5464114"/>
            <a:ext cx="184551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C911F2-9041-416A-B83C-F23B354E0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34250" y="0"/>
            <a:ext cx="4857750" cy="1724025"/>
            <a:chOff x="7334250" y="0"/>
            <a:chExt cx="4857750" cy="1724025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B72DA-52CB-4D39-A342-8857B4D959B2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1D9BCDA-DFB7-41A4-A7C7-CEE86CEDCB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512278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8 Peo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87AAB93-862D-455E-9E73-3D0DAEFDE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73953"/>
            <a:ext cx="12192000" cy="5621336"/>
            <a:chOff x="0" y="473953"/>
            <a:chExt cx="12192000" cy="5621336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B0DFD584-E5CF-41EF-B51E-679CE22DDF9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0" y="473953"/>
              <a:ext cx="2057400" cy="1647825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E5C02DDF-25A6-42C7-9525-F279CE2095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049000" y="5180889"/>
              <a:ext cx="1143000" cy="9144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77176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0168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500168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6270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9262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49262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1938DB4D-239F-4E8E-8802-0470B013118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665558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98355" y="3654378"/>
            <a:ext cx="2105135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095999" y="3809747"/>
            <a:ext cx="2299855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3681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9806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4480" y="3809747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877176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500168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500168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6" name="Picture Placeholder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226270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9262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849262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E029C5CA-EDDA-4BF9-9051-8B09E98EE1E2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558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992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339926" y="5668583"/>
            <a:ext cx="181347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8" name="Picture Placeholder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13681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980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744480" y="5668583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120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1" r:id="rId4"/>
    <p:sldLayoutId id="2147483666" r:id="rId5"/>
    <p:sldLayoutId id="2147483667" r:id="rId6"/>
    <p:sldLayoutId id="2147483654" r:id="rId7"/>
    <p:sldLayoutId id="2147483663" r:id="rId8"/>
    <p:sldLayoutId id="2147483662" r:id="rId9"/>
    <p:sldLayoutId id="2147483668" r:id="rId10"/>
    <p:sldLayoutId id="2147483652" r:id="rId11"/>
    <p:sldLayoutId id="2147483653" r:id="rId12"/>
    <p:sldLayoutId id="2147483660" r:id="rId13"/>
    <p:sldLayoutId id="2147483664" r:id="rId14"/>
    <p:sldLayoutId id="2147483665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15107" y="2867899"/>
            <a:ext cx="4941771" cy="1122202"/>
          </a:xfrm>
        </p:spPr>
        <p:txBody>
          <a:bodyPr/>
          <a:lstStyle/>
          <a:p>
            <a:r>
              <a:rPr lang="en-US" dirty="0"/>
              <a:t>Minigame Trio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36A1B4-B8D1-4A72-8E20-0703F54BF1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72308" y="4384624"/>
            <a:ext cx="4941770" cy="396660"/>
          </a:xfrm>
        </p:spPr>
        <p:txBody>
          <a:bodyPr>
            <a:noAutofit/>
          </a:bodyPr>
          <a:lstStyle/>
          <a:p>
            <a:r>
              <a:rPr lang="en-US" sz="1800" dirty="0"/>
              <a:t>Paul McGlothlin</a:t>
            </a:r>
          </a:p>
          <a:p>
            <a:r>
              <a:rPr lang="en-US" sz="1800" dirty="0"/>
              <a:t>Computer and Information Sciences</a:t>
            </a:r>
          </a:p>
          <a:p>
            <a:r>
              <a:rPr lang="en-US" sz="1800" dirty="0"/>
              <a:t>Prof. Julie M. Henderson</a:t>
            </a:r>
          </a:p>
        </p:txBody>
      </p:sp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11AF9B4-2AD5-09B5-D20D-4DCB3C8D30C6}"/>
              </a:ext>
            </a:extLst>
          </p:cNvPr>
          <p:cNvSpPr txBox="1"/>
          <p:nvPr/>
        </p:nvSpPr>
        <p:spPr>
          <a:xfrm>
            <a:off x="380999" y="237067"/>
            <a:ext cx="47582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Statement of Purpose  / Problem Statement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8A3564-08D8-79C9-78BE-09A3CA07B95B}"/>
              </a:ext>
            </a:extLst>
          </p:cNvPr>
          <p:cNvSpPr txBox="1"/>
          <p:nvPr/>
        </p:nvSpPr>
        <p:spPr>
          <a:xfrm>
            <a:off x="380999" y="2294467"/>
            <a:ext cx="556260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With the advent of the pandemic and isolation becoming a requirement, this project was designed as an entertainment pastime.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Due to the potential inability to interact with others depending on your situation, the program was designed with the ability to play alone in mind.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Includes three minigames that can be enjoyed alone or with a friend, offering variety regardless of your current situation.</a:t>
            </a:r>
          </a:p>
        </p:txBody>
      </p:sp>
    </p:spTree>
    <p:extLst>
      <p:ext uri="{BB962C8B-B14F-4D97-AF65-F5344CB8AC3E}">
        <p14:creationId xmlns:p14="http://schemas.microsoft.com/office/powerpoint/2010/main" val="4060415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6A509C6-90EA-8DB8-F06B-F24A6F8790A4}"/>
              </a:ext>
            </a:extLst>
          </p:cNvPr>
          <p:cNvSpPr txBox="1"/>
          <p:nvPr/>
        </p:nvSpPr>
        <p:spPr>
          <a:xfrm>
            <a:off x="1337733" y="567267"/>
            <a:ext cx="4851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Research &amp; Background / Project Language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53EAF0-8F0C-990F-1B9A-7DB4B28B3609}"/>
              </a:ext>
            </a:extLst>
          </p:cNvPr>
          <p:cNvSpPr txBox="1"/>
          <p:nvPr/>
        </p:nvSpPr>
        <p:spPr>
          <a:xfrm>
            <a:off x="702733" y="2302933"/>
            <a:ext cx="5994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Game design research was a must, and was the most important part of early theory crafting and research.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If the games are not fun in the first place, the point is moot.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Figuring out what tools I needed to make the program a reality; eventually deciding on SFML (Simple and Fast Media Library) and C++.</a:t>
            </a:r>
          </a:p>
        </p:txBody>
      </p:sp>
    </p:spTree>
    <p:extLst>
      <p:ext uri="{BB962C8B-B14F-4D97-AF65-F5344CB8AC3E}">
        <p14:creationId xmlns:p14="http://schemas.microsoft.com/office/powerpoint/2010/main" val="3105442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B54FE22-1388-6FDF-7C76-F2BC662CE4D8}"/>
              </a:ext>
            </a:extLst>
          </p:cNvPr>
          <p:cNvSpPr txBox="1"/>
          <p:nvPr/>
        </p:nvSpPr>
        <p:spPr>
          <a:xfrm>
            <a:off x="6546970" y="644584"/>
            <a:ext cx="444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Project Requirements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68F587-F203-C790-4ADB-5A49A7FD9C9C}"/>
              </a:ext>
            </a:extLst>
          </p:cNvPr>
          <p:cNvSpPr txBox="1"/>
          <p:nvPr/>
        </p:nvSpPr>
        <p:spPr>
          <a:xfrm>
            <a:off x="4398328" y="2254369"/>
            <a:ext cx="779367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Three functional games, requiring different ruleset implementations and </a:t>
            </a:r>
            <a:br>
              <a:rPr lang="en-US" dirty="0"/>
            </a:br>
            <a:r>
              <a:rPr lang="en-US" dirty="0"/>
              <a:t>design philosophies.</a:t>
            </a:r>
            <a:br>
              <a:rPr lang="en-US" dirty="0"/>
            </a:b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 working user interface for the user to select between games and tweak</a:t>
            </a:r>
            <a:br>
              <a:rPr lang="en-US" dirty="0"/>
            </a:br>
            <a:r>
              <a:rPr lang="en-US" dirty="0"/>
              <a:t>settings.</a:t>
            </a:r>
            <a:br>
              <a:rPr lang="en-US" dirty="0"/>
            </a:b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 functional toggle that allows the user to play the games alone or</a:t>
            </a:r>
            <a:br>
              <a:rPr lang="en-US" dirty="0"/>
            </a:br>
            <a:r>
              <a:rPr lang="en-US" dirty="0"/>
              <a:t>against another human.</a:t>
            </a:r>
            <a:br>
              <a:rPr lang="en-US" dirty="0"/>
            </a:b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Music for immersion, including the ability to lower or turn off the music.</a:t>
            </a:r>
          </a:p>
        </p:txBody>
      </p:sp>
    </p:spTree>
    <p:extLst>
      <p:ext uri="{BB962C8B-B14F-4D97-AF65-F5344CB8AC3E}">
        <p14:creationId xmlns:p14="http://schemas.microsoft.com/office/powerpoint/2010/main" val="1947702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A5CF729-8FEF-C796-3EF8-335E41BB27F5}"/>
              </a:ext>
            </a:extLst>
          </p:cNvPr>
          <p:cNvSpPr txBox="1"/>
          <p:nvPr/>
        </p:nvSpPr>
        <p:spPr>
          <a:xfrm>
            <a:off x="1337733" y="567267"/>
            <a:ext cx="444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Project Description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4A6133-728C-55F4-BDD2-4100024E3E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2675" y="1148751"/>
            <a:ext cx="5943600" cy="33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D302584-A019-1372-732D-6EBCE61200EB}"/>
              </a:ext>
            </a:extLst>
          </p:cNvPr>
          <p:cNvSpPr txBox="1"/>
          <p:nvPr/>
        </p:nvSpPr>
        <p:spPr>
          <a:xfrm>
            <a:off x="465826" y="2156604"/>
            <a:ext cx="531690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  <a:latin typeface="+mj-lt"/>
                <a:ea typeface="游明朝" panose="02020400000000000000" pitchFamily="18" charset="-128"/>
              </a:rPr>
              <a:t>The program launches into a title screen where the user can select between a variety of options.</a:t>
            </a:r>
          </a:p>
          <a:p>
            <a:endParaRPr lang="en-US" dirty="0">
              <a:latin typeface="+mj-lt"/>
              <a:ea typeface="游明朝" panose="02020400000000000000" pitchFamily="18" charset="-128"/>
            </a:endParaRPr>
          </a:p>
          <a:p>
            <a:r>
              <a:rPr lang="en-US" dirty="0">
                <a:latin typeface="+mj-lt"/>
              </a:rPr>
              <a:t>1. Buttons that, when clicked, lead to the three various games.</a:t>
            </a:r>
          </a:p>
          <a:p>
            <a:r>
              <a:rPr lang="en-US" dirty="0">
                <a:latin typeface="+mj-lt"/>
              </a:rPr>
              <a:t>2. Buttons that toggle between one player (1P) and two player (2P) modes for the games.</a:t>
            </a:r>
          </a:p>
          <a:p>
            <a:r>
              <a:rPr lang="en-US" dirty="0">
                <a:latin typeface="+mj-lt"/>
              </a:rPr>
              <a:t>3. Buttons that lead to a brief tutorial for each game.</a:t>
            </a:r>
          </a:p>
          <a:p>
            <a:r>
              <a:rPr lang="en-US" dirty="0">
                <a:latin typeface="+mj-lt"/>
              </a:rPr>
              <a:t>4. Button that leads to a menu with settings that can be changed.</a:t>
            </a:r>
          </a:p>
          <a:p>
            <a:r>
              <a:rPr lang="en-US" dirty="0">
                <a:latin typeface="+mj-lt"/>
              </a:rPr>
              <a:t>5. Button to exit the program.</a:t>
            </a:r>
          </a:p>
          <a:p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00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3FD2FED1-D0C4-E730-05CF-28AB48C9B0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29" y="114300"/>
            <a:ext cx="5943600" cy="331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6ED63A9-03A4-4C8E-A64C-2DE5AD4B61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8973" y="76200"/>
            <a:ext cx="5934075" cy="33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C510249-2F3B-02D8-9A2A-D47BEC3D8F80}"/>
              </a:ext>
            </a:extLst>
          </p:cNvPr>
          <p:cNvSpPr txBox="1"/>
          <p:nvPr/>
        </p:nvSpPr>
        <p:spPr>
          <a:xfrm>
            <a:off x="419629" y="3733799"/>
            <a:ext cx="5613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/>
                <a:latin typeface="+mj-lt"/>
                <a:ea typeface="游明朝" panose="02020400000000000000" pitchFamily="18" charset="-128"/>
                <a:cs typeface="Times New Roman" panose="02020603050405020304" pitchFamily="18" charset="0"/>
              </a:rPr>
              <a:t>A game about stacking blocks with various shapes in order to make lines.</a:t>
            </a:r>
          </a:p>
          <a:p>
            <a:endParaRPr lang="en-US" dirty="0">
              <a:effectLst/>
              <a:latin typeface="+mj-lt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US" dirty="0">
                <a:latin typeface="+mj-lt"/>
              </a:rPr>
              <a:t>1. The blocks that the player controls</a:t>
            </a:r>
          </a:p>
          <a:p>
            <a:r>
              <a:rPr lang="en-US" dirty="0">
                <a:latin typeface="+mj-lt"/>
              </a:rPr>
              <a:t>2. The next blocks to drop.</a:t>
            </a:r>
          </a:p>
          <a:p>
            <a:r>
              <a:rPr lang="en-US" dirty="0">
                <a:latin typeface="+mj-lt"/>
              </a:rPr>
              <a:t>3. The timer, raising difficulty over time.</a:t>
            </a:r>
          </a:p>
          <a:p>
            <a:r>
              <a:rPr lang="en-US" dirty="0">
                <a:latin typeface="+mj-lt"/>
              </a:rPr>
              <a:t>4. The field of blocks that the player has dropped. </a:t>
            </a:r>
          </a:p>
          <a:p>
            <a:r>
              <a:rPr lang="en-US" dirty="0">
                <a:latin typeface="+mj-lt"/>
              </a:rPr>
              <a:t>5. The player’s current score.</a:t>
            </a:r>
          </a:p>
          <a:p>
            <a:endParaRPr lang="en-US" dirty="0"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6D3210-1A3A-FFAF-7FA9-A95B389F9618}"/>
              </a:ext>
            </a:extLst>
          </p:cNvPr>
          <p:cNvSpPr txBox="1"/>
          <p:nvPr/>
        </p:nvSpPr>
        <p:spPr>
          <a:xfrm>
            <a:off x="6319310" y="3581398"/>
            <a:ext cx="56134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effectLst/>
                <a:latin typeface="+mj-lt"/>
                <a:ea typeface="游明朝" panose="02020400000000000000" pitchFamily="18" charset="-128"/>
                <a:cs typeface="Times New Roman" panose="02020603050405020304" pitchFamily="18" charset="0"/>
              </a:rPr>
              <a:t>A game of chance that involves rolling dice and fitting them into categories.</a:t>
            </a:r>
          </a:p>
          <a:p>
            <a:endParaRPr lang="en-US" dirty="0">
              <a:effectLst/>
              <a:latin typeface="+mj-lt"/>
              <a:ea typeface="游明朝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US" dirty="0">
                <a:latin typeface="+mj-lt"/>
              </a:rPr>
              <a:t>1. Button to roll the five dice. Every turn the player can roll up to three times.</a:t>
            </a:r>
          </a:p>
          <a:p>
            <a:r>
              <a:rPr lang="en-US" dirty="0">
                <a:latin typeface="+mj-lt"/>
              </a:rPr>
              <a:t>2. The field for the die. Individual dice can be clicked to freeze them, preventing rolls from changing them for that turn.</a:t>
            </a:r>
          </a:p>
          <a:p>
            <a:r>
              <a:rPr lang="en-US" dirty="0">
                <a:latin typeface="+mj-lt"/>
              </a:rPr>
              <a:t>3. A label showing whose turn it currently is.</a:t>
            </a:r>
          </a:p>
          <a:p>
            <a:r>
              <a:rPr lang="en-US" dirty="0">
                <a:latin typeface="+mj-lt"/>
              </a:rPr>
              <a:t>4. The categories. The player clicks one in order to fit the current die into it.</a:t>
            </a:r>
          </a:p>
          <a:p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82995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58567BC-8BB0-80CC-967C-2C24BF267D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161" y="648229"/>
            <a:ext cx="5934075" cy="33432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D0E553-D898-BC0E-5C7F-00D0D8C5953A}"/>
              </a:ext>
            </a:extLst>
          </p:cNvPr>
          <p:cNvSpPr txBox="1"/>
          <p:nvPr/>
        </p:nvSpPr>
        <p:spPr>
          <a:xfrm>
            <a:off x="345280" y="4275667"/>
            <a:ext cx="58118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tactical game involving eight camps of marbles that players take turn scattering in a counter clockwise rotation.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0427D1-D076-3EC2-F5C2-5F6FD4DADFA6}"/>
              </a:ext>
            </a:extLst>
          </p:cNvPr>
          <p:cNvSpPr txBox="1"/>
          <p:nvPr/>
        </p:nvSpPr>
        <p:spPr>
          <a:xfrm>
            <a:off x="6637867" y="1168400"/>
            <a:ext cx="506306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The camps for the marbles. The players take turns grabbing all of the marbles from one of their camps and placing the marbles one at a time in camps in a counter clockwise direction until they run out. Ending the turn in an empty one lets you claim extra marbles.</a:t>
            </a:r>
          </a:p>
          <a:p>
            <a:endParaRPr lang="en-US" dirty="0"/>
          </a:p>
          <a:p>
            <a:r>
              <a:rPr lang="en-US" dirty="0"/>
              <a:t>2. The goal. Ending in your own goal gives you an immediate extra turn.</a:t>
            </a:r>
          </a:p>
          <a:p>
            <a:endParaRPr lang="en-US" dirty="0"/>
          </a:p>
          <a:p>
            <a:r>
              <a:rPr lang="en-US" dirty="0"/>
              <a:t>3. The score tracker. A player’s score is the total number of marbles in their goal. The game ends when one player has no more marbles on the field.</a:t>
            </a:r>
          </a:p>
        </p:txBody>
      </p:sp>
    </p:spTree>
    <p:extLst>
      <p:ext uri="{BB962C8B-B14F-4D97-AF65-F5344CB8AC3E}">
        <p14:creationId xmlns:p14="http://schemas.microsoft.com/office/powerpoint/2010/main" val="2929787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EACFEBD5-8381-0C2F-D066-26AA139A4996}"/>
              </a:ext>
            </a:extLst>
          </p:cNvPr>
          <p:cNvSpPr txBox="1"/>
          <p:nvPr/>
        </p:nvSpPr>
        <p:spPr>
          <a:xfrm>
            <a:off x="1261533" y="516467"/>
            <a:ext cx="444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Test Plan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C8C896-D114-ECE8-3C2A-99D6F088322B}"/>
              </a:ext>
            </a:extLst>
          </p:cNvPr>
          <p:cNvSpPr txBox="1"/>
          <p:nvPr/>
        </p:nvSpPr>
        <p:spPr>
          <a:xfrm>
            <a:off x="626533" y="1881032"/>
            <a:ext cx="57149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Make sure the player was able to functionally play through each game with the rules intact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 made competent decisions in Marbles and Dice.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Settings could be changed and would save between sessions.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6F8C68-7809-30BF-6327-4D52DE4652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9854" y="380574"/>
            <a:ext cx="5134692" cy="609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9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9B58C62-52CF-976F-6B63-C6CB4B1810BC}"/>
              </a:ext>
            </a:extLst>
          </p:cNvPr>
          <p:cNvSpPr txBox="1"/>
          <p:nvPr/>
        </p:nvSpPr>
        <p:spPr>
          <a:xfrm>
            <a:off x="3928531" y="431800"/>
            <a:ext cx="50292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Challenges Overcome</a:t>
            </a:r>
          </a:p>
          <a:p>
            <a:r>
              <a:rPr lang="en-US" sz="3600" dirty="0"/>
              <a:t>/ Future Enhancements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778B05-CAC1-52CD-670B-39133540F7E2}"/>
              </a:ext>
            </a:extLst>
          </p:cNvPr>
          <p:cNvSpPr txBox="1"/>
          <p:nvPr/>
        </p:nvSpPr>
        <p:spPr>
          <a:xfrm>
            <a:off x="330199" y="2228671"/>
            <a:ext cx="67225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Designing the games was harder than expected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Coding Blocks was a much longer process than intended, taking nearly three times as much time as the other two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FD78F2-88E7-7C94-64B1-3ACBEA2126D4}"/>
              </a:ext>
            </a:extLst>
          </p:cNvPr>
          <p:cNvSpPr txBox="1"/>
          <p:nvPr/>
        </p:nvSpPr>
        <p:spPr>
          <a:xfrm>
            <a:off x="5350932" y="4294538"/>
            <a:ext cx="67225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Mission mode for increased longevity.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Increasing player choice in settings.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Cleaning up the visuals, especially </a:t>
            </a:r>
            <a:r>
              <a:rPr lang="en-US"/>
              <a:t>in Marbles.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026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ist Presentation_tm67328976_Win32_LW_SL_v3" id="{B5A5B451-F186-4F05-917D-430247B33515}" vid="{C0610F80-F57F-4E6B-A096-3AEBDD5FC5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FD6FE22-81A0-4500-AFD0-342D21BB9A2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C96B61E-1B64-430F-934F-7D1B900280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9C43685-694E-4579-B109-3C418D49DA6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Minimalist presentation</Template>
  <TotalTime>110</TotalTime>
  <Words>682</Words>
  <Application>Microsoft Office PowerPoint</Application>
  <PresentationFormat>Widescreen</PresentationFormat>
  <Paragraphs>63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Tenorite</vt:lpstr>
      <vt:lpstr>Office Theme</vt:lpstr>
      <vt:lpstr>Minigame Trio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Minigame Trio</dc:title>
  <dc:creator>Paul</dc:creator>
  <cp:lastModifiedBy>Paul</cp:lastModifiedBy>
  <cp:revision>6</cp:revision>
  <dcterms:created xsi:type="dcterms:W3CDTF">2022-12-02T08:49:20Z</dcterms:created>
  <dcterms:modified xsi:type="dcterms:W3CDTF">2022-12-02T12:15:15Z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